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handoutMasterIdLst>
    <p:handoutMasterId r:id="rId15"/>
  </p:handoutMasterIdLst>
  <p:sldIdLst>
    <p:sldId id="258" r:id="rId2"/>
    <p:sldId id="2038" r:id="rId3"/>
    <p:sldId id="2037" r:id="rId4"/>
    <p:sldId id="2039" r:id="rId5"/>
    <p:sldId id="2045" r:id="rId6"/>
    <p:sldId id="2044" r:id="rId7"/>
    <p:sldId id="2015" r:id="rId8"/>
    <p:sldId id="2017" r:id="rId9"/>
    <p:sldId id="2046" r:id="rId10"/>
    <p:sldId id="2016" r:id="rId11"/>
    <p:sldId id="262" r:id="rId12"/>
    <p:sldId id="201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333" userDrawn="1">
          <p15:clr>
            <a:srgbClr val="A4A3A4"/>
          </p15:clr>
        </p15:guide>
        <p15:guide id="3" pos="1980"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18" userDrawn="1">
          <p15:clr>
            <a:srgbClr val="A4A3A4"/>
          </p15:clr>
        </p15:guide>
        <p15:guide id="8" pos="2139" userDrawn="1">
          <p15:clr>
            <a:srgbClr val="A4A3A4"/>
          </p15:clr>
        </p15:guide>
        <p15:guide id="9" pos="347" userDrawn="1">
          <p15:clr>
            <a:srgbClr val="A4A3A4"/>
          </p15:clr>
        </p15:guide>
        <p15:guide id="10" orient="horz" pos="338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8"/>
    <a:srgbClr val="F3F3F3"/>
    <a:srgbClr val="B4B4B5"/>
    <a:srgbClr val="B3B4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5186"/>
  </p:normalViewPr>
  <p:slideViewPr>
    <p:cSldViewPr snapToGrid="0" snapToObjects="1" showGuides="1">
      <p:cViewPr varScale="1">
        <p:scale>
          <a:sx n="96" d="100"/>
          <a:sy n="96" d="100"/>
        </p:scale>
        <p:origin x="293" y="58"/>
      </p:cViewPr>
      <p:guideLst>
        <p:guide orient="horz" pos="2160"/>
        <p:guide pos="7333"/>
        <p:guide pos="1980"/>
        <p:guide pos="3840"/>
        <p:guide orient="horz" pos="346"/>
        <p:guide orient="horz" pos="3974"/>
        <p:guide pos="5518"/>
        <p:guide pos="2139"/>
        <p:guide pos="347"/>
        <p:guide orient="horz" pos="3385"/>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showGuides="1">
      <p:cViewPr varScale="1">
        <p:scale>
          <a:sx n="77" d="100"/>
          <a:sy n="77" d="100"/>
        </p:scale>
        <p:origin x="343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367838-CB9E-1C4E-B6E3-A78C0BA0072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dirty="0">
              <a:latin typeface="Encode Sans Light" pitchFamily="2" charset="77"/>
            </a:endParaRPr>
          </a:p>
        </p:txBody>
      </p:sp>
      <p:sp>
        <p:nvSpPr>
          <p:cNvPr id="3" name="Date Placeholder 2">
            <a:extLst>
              <a:ext uri="{FF2B5EF4-FFF2-40B4-BE49-F238E27FC236}">
                <a16:creationId xmlns:a16="http://schemas.microsoft.com/office/drawing/2014/main" id="{104E375D-1A8F-9F4D-8CC8-BAE8A5E919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F18E09-BFC9-6B48-96B7-BE5177A01D51}" type="datetimeFigureOut">
              <a:rPr lang="es-ES_tradnl" smtClean="0">
                <a:latin typeface="Encode Sans Light" pitchFamily="2" charset="77"/>
              </a:rPr>
              <a:t>13/08/2020</a:t>
            </a:fld>
            <a:endParaRPr lang="es-ES_tradnl" dirty="0">
              <a:latin typeface="Encode Sans Light" pitchFamily="2" charset="77"/>
            </a:endParaRPr>
          </a:p>
        </p:txBody>
      </p:sp>
      <p:sp>
        <p:nvSpPr>
          <p:cNvPr id="4" name="Footer Placeholder 3">
            <a:extLst>
              <a:ext uri="{FF2B5EF4-FFF2-40B4-BE49-F238E27FC236}">
                <a16:creationId xmlns:a16="http://schemas.microsoft.com/office/drawing/2014/main" id="{F5E7A4FF-704A-954D-BC9C-F371462E0F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dirty="0">
              <a:latin typeface="Encode Sans Light" pitchFamily="2" charset="77"/>
            </a:endParaRPr>
          </a:p>
        </p:txBody>
      </p:sp>
      <p:sp>
        <p:nvSpPr>
          <p:cNvPr id="5" name="Slide Number Placeholder 4">
            <a:extLst>
              <a:ext uri="{FF2B5EF4-FFF2-40B4-BE49-F238E27FC236}">
                <a16:creationId xmlns:a16="http://schemas.microsoft.com/office/drawing/2014/main" id="{2B4880EF-7252-FC47-A361-5A3684F19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BF8D33-B625-EE45-B94F-4FC0DF67D7D4}" type="slidenum">
              <a:rPr lang="es-ES_tradnl" smtClean="0">
                <a:latin typeface="Encode Sans Light" pitchFamily="2" charset="77"/>
              </a:rPr>
              <a:t>‹#›</a:t>
            </a:fld>
            <a:endParaRPr lang="es-ES_tradnl" dirty="0">
              <a:latin typeface="Encode Sans Light" pitchFamily="2" charset="77"/>
            </a:endParaRPr>
          </a:p>
        </p:txBody>
      </p:sp>
    </p:spTree>
    <p:extLst>
      <p:ext uri="{BB962C8B-B14F-4D97-AF65-F5344CB8AC3E}">
        <p14:creationId xmlns:p14="http://schemas.microsoft.com/office/powerpoint/2010/main" val="1583075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Encode Sans Light" pitchFamily="2"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Encode Sans Light" pitchFamily="2" charset="77"/>
              </a:defRPr>
            </a:lvl1pPr>
          </a:lstStyle>
          <a:p>
            <a:fld id="{88EDFB7E-8A14-5F4A-A8BC-FEC574E653A4}" type="datetimeFigureOut">
              <a:rPr lang="en-US" smtClean="0"/>
              <a:pPr/>
              <a:t>8/13/2020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Encode Sans Light" pitchFamily="2"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Encode Sans Light" pitchFamily="2" charset="77"/>
              </a:defRPr>
            </a:lvl1pPr>
          </a:lstStyle>
          <a:p>
            <a:fld id="{4A1814F3-7BF6-CC41-BA5F-F3649E84E65E}" type="slidenum">
              <a:rPr lang="en-US" smtClean="0"/>
              <a:pPr/>
              <a:t>‹#›</a:t>
            </a:fld>
            <a:endParaRPr lang="en-US" dirty="0"/>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Encode Sans Light" pitchFamily="2" charset="77"/>
        <a:ea typeface="+mn-ea"/>
        <a:cs typeface="+mn-cs"/>
      </a:defRPr>
    </a:lvl1pPr>
    <a:lvl2pPr marL="457200" algn="l" defTabSz="914400" rtl="0" eaLnBrk="1" latinLnBrk="0" hangingPunct="1">
      <a:defRPr sz="1200" b="0" i="0" kern="1200">
        <a:solidFill>
          <a:schemeClr val="tx1"/>
        </a:solidFill>
        <a:latin typeface="Encode Sans Light" pitchFamily="2" charset="77"/>
        <a:ea typeface="+mn-ea"/>
        <a:cs typeface="+mn-cs"/>
      </a:defRPr>
    </a:lvl2pPr>
    <a:lvl3pPr marL="914400" algn="l" defTabSz="914400" rtl="0" eaLnBrk="1" latinLnBrk="0" hangingPunct="1">
      <a:defRPr sz="1200" b="0" i="0" kern="1200">
        <a:solidFill>
          <a:schemeClr val="tx1"/>
        </a:solidFill>
        <a:latin typeface="Encode Sans Light" pitchFamily="2" charset="77"/>
        <a:ea typeface="+mn-ea"/>
        <a:cs typeface="+mn-cs"/>
      </a:defRPr>
    </a:lvl3pPr>
    <a:lvl4pPr marL="1371600" algn="l" defTabSz="914400" rtl="0" eaLnBrk="1" latinLnBrk="0" hangingPunct="1">
      <a:defRPr sz="1200" b="0" i="0" kern="1200">
        <a:solidFill>
          <a:schemeClr val="tx1"/>
        </a:solidFill>
        <a:latin typeface="Encode Sans Light" pitchFamily="2" charset="77"/>
        <a:ea typeface="+mn-ea"/>
        <a:cs typeface="+mn-cs"/>
      </a:defRPr>
    </a:lvl4pPr>
    <a:lvl5pPr marL="1828800" algn="l" defTabSz="914400" rtl="0" eaLnBrk="1" latinLnBrk="0" hangingPunct="1">
      <a:defRPr sz="1200" b="0" i="0" kern="1200">
        <a:solidFill>
          <a:schemeClr val="tx1"/>
        </a:solidFill>
        <a:latin typeface="Encode Sans Ligh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6318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405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Encode Sans Light" pitchFamily="2" charset="77"/>
              </a:rPr>
              <a:pPr/>
              <a:t>4</a:t>
            </a:fld>
            <a:endParaRPr lang="en-US" altLang="en-US" dirty="0">
              <a:solidFill>
                <a:srgbClr val="000000"/>
              </a:solidFill>
              <a:latin typeface="Encode Sans Light" pitchFamily="2" charset="77"/>
            </a:endParaRPr>
          </a:p>
        </p:txBody>
      </p:sp>
      <p:sp>
        <p:nvSpPr>
          <p:cNvPr id="6147" name="Text Box 1">
            <a:extLst>
              <a:ext uri="{FF2B5EF4-FFF2-40B4-BE49-F238E27FC236}">
                <a16:creationId xmlns:a16="http://schemas.microsoft.com/office/drawing/2014/main" id="{8D76859E-542C-3F49-884D-AE958DBFEF78}"/>
              </a:ext>
            </a:extLst>
          </p:cNvPr>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84539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Encode Sans Light" pitchFamily="2" charset="77"/>
              </a:rPr>
              <a:pPr/>
              <a:t>6</a:t>
            </a:fld>
            <a:endParaRPr lang="en-US" altLang="en-US" dirty="0">
              <a:solidFill>
                <a:srgbClr val="000000"/>
              </a:solidFill>
              <a:latin typeface="Encode Sans Light" pitchFamily="2" charset="77"/>
            </a:endParaRPr>
          </a:p>
        </p:txBody>
      </p:sp>
      <p:sp>
        <p:nvSpPr>
          <p:cNvPr id="6147" name="Text Box 1">
            <a:extLst>
              <a:ext uri="{FF2B5EF4-FFF2-40B4-BE49-F238E27FC236}">
                <a16:creationId xmlns:a16="http://schemas.microsoft.com/office/drawing/2014/main" id="{8D76859E-542C-3F49-884D-AE958DBFEF78}"/>
              </a:ext>
            </a:extLst>
          </p:cNvPr>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84539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47663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0124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2254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p>
            <a:fld id="{B50CD552-C10E-614A-B810-77E320220E26}" type="datetimeFigureOut">
              <a:rPr lang="en-US" smtClean="0"/>
              <a:t>8/13/2020</a:t>
            </a:fld>
            <a:endParaRPr lang="en-US"/>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81420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73590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89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TIF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99277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llo">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5EF88C4-BD4C-6B4F-8E97-850FB8BDB1B7}"/>
              </a:ext>
            </a:extLst>
          </p:cNvPr>
          <p:cNvSpPr>
            <a:spLocks noGrp="1"/>
          </p:cNvSpPr>
          <p:nvPr>
            <p:ph type="pic" sz="quarter" idx="14"/>
          </p:nvPr>
        </p:nvSpPr>
        <p:spPr>
          <a:xfrm>
            <a:off x="1110343" y="1455642"/>
            <a:ext cx="3994569" cy="3996000"/>
          </a:xfrm>
          <a:prstGeom prst="ellipse">
            <a:avLst/>
          </a:prstGeom>
          <a:solidFill>
            <a:schemeClr val="bg1">
              <a:lumMod val="95000"/>
            </a:schemeClr>
          </a:solidFill>
          <a:effectLst>
            <a:softEdge rad="63500"/>
          </a:effectLst>
        </p:spPr>
        <p:txBody>
          <a:bodyPr wrap="square">
            <a:noAutofit/>
          </a:bodyPr>
          <a:lstStyle>
            <a:lvl1pPr marL="0" indent="0">
              <a:buNone/>
              <a:defRPr sz="1200" b="0" i="0">
                <a:ln>
                  <a:noFill/>
                </a:ln>
                <a:solidFill>
                  <a:schemeClr val="tx2"/>
                </a:solidFill>
                <a:latin typeface="Encode Sans Light" pitchFamily="2" charset="77"/>
                <a:ea typeface="Roboto Regular" charset="0"/>
                <a:cs typeface="Abhaya Libre" panose="02000603000000000000" pitchFamily="2" charset="77"/>
              </a:defRPr>
            </a:lvl1pPr>
          </a:lstStyle>
          <a:p>
            <a:endParaRPr lang="en-US" dirty="0"/>
          </a:p>
        </p:txBody>
      </p:sp>
    </p:spTree>
    <p:extLst>
      <p:ext uri="{BB962C8B-B14F-4D97-AF65-F5344CB8AC3E}">
        <p14:creationId xmlns:p14="http://schemas.microsoft.com/office/powerpoint/2010/main" val="338869228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59516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ransition Slid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11311"/>
      </p:ext>
    </p:extLst>
  </p:cSld>
  <p:clrMapOvr>
    <a:masterClrMapping/>
  </p:clrMapOvr>
  <p:transition advClick="0"/>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General Slide_Right">
    <p:bg>
      <p:bgPr>
        <a:blipFill dpi="0" rotWithShape="1">
          <a:blip r:embed="rId2" cstate="hqprint">
            <a:lum/>
            <a:extLst>
              <a:ext uri="{28A0092B-C50C-407E-A947-70E740481C1C}">
                <a14:useLocalDpi xmlns:a14="http://schemas.microsoft.com/office/drawing/2010/main"/>
              </a:ext>
            </a:extLst>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950709"/>
      </p:ext>
    </p:extLst>
  </p:cSld>
  <p:clrMapOvr>
    <a:masterClrMapping/>
  </p:clrMapOvr>
  <p:transition advClick="0"/>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General Slide_Left">
    <p:bg>
      <p:bgPr>
        <a:blipFill dpi="0" rotWithShape="1">
          <a:blip r:embed="rId2" cstate="hqprint">
            <a:lum/>
            <a:extLst>
              <a:ext uri="{28A0092B-C50C-407E-A947-70E740481C1C}">
                <a14:useLocalDpi xmlns:a14="http://schemas.microsoft.com/office/drawing/2010/main"/>
              </a:ext>
            </a:extLst>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376340"/>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orld Map">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816137"/>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hqprint">
            <a:lum/>
            <a:extLst>
              <a:ext uri="{28A0092B-C50C-407E-A947-70E740481C1C}">
                <a14:useLocalDpi xmlns:a14="http://schemas.microsoft.com/office/drawing/2010/main"/>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Encode Sans Light" pitchFamily="2" charset="77"/>
              </a:defRPr>
            </a:lvl1pPr>
          </a:lstStyle>
          <a:p>
            <a:fld id="{B50CD552-C10E-614A-B810-77E320220E26}" type="datetimeFigureOut">
              <a:rPr lang="en-US" smtClean="0"/>
              <a:pPr/>
              <a:t>8/13/2020</a:t>
            </a:fld>
            <a:endParaRPr lang="en-US" dirty="0"/>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Encode Sans Light" pitchFamily="2" charset="77"/>
              </a:defRPr>
            </a:lvl1pPr>
          </a:lstStyle>
          <a:p>
            <a:endParaRPr lang="en-US" dirty="0"/>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Encode Sans Light" pitchFamily="2" charset="77"/>
              </a:defRPr>
            </a:lvl1pPr>
          </a:lstStyle>
          <a:p>
            <a:fld id="{9998EADF-C030-F84C-ADA0-FD2E39B5A33F}" type="slidenum">
              <a:rPr lang="en-US" smtClean="0"/>
              <a:pPr/>
              <a:t>‹#›</a:t>
            </a:fld>
            <a:endParaRPr lang="en-US" dirty="0"/>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70" r:id="rId3"/>
    <p:sldLayoutId id="2147483669" r:id="rId4"/>
    <p:sldLayoutId id="2147483673" r:id="rId5"/>
    <p:sldLayoutId id="2147483661" r:id="rId6"/>
    <p:sldLayoutId id="2147483662" r:id="rId7"/>
    <p:sldLayoutId id="2147483671" r:id="rId8"/>
    <p:sldLayoutId id="2147483674" r:id="rId9"/>
    <p:sldLayoutId id="214748367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Encode Sans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Encode Sans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Encode Sans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Encode Sans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Encode Sans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Box 233">
            <a:extLst>
              <a:ext uri="{FF2B5EF4-FFF2-40B4-BE49-F238E27FC236}">
                <a16:creationId xmlns:a16="http://schemas.microsoft.com/office/drawing/2014/main" id="{A90D9147-49C0-6A4B-9222-A40E04CA3632}"/>
              </a:ext>
            </a:extLst>
          </p:cNvPr>
          <p:cNvSpPr txBox="1"/>
          <p:nvPr/>
        </p:nvSpPr>
        <p:spPr>
          <a:xfrm>
            <a:off x="1541365" y="147591"/>
            <a:ext cx="9283073" cy="2046201"/>
          </a:xfrm>
          <a:prstGeom prst="rect">
            <a:avLst/>
          </a:prstGeom>
          <a:noFill/>
        </p:spPr>
        <p:txBody>
          <a:bodyPr wrap="square" rtlCol="0" anchor="b">
            <a:spAutoFit/>
          </a:bodyPr>
          <a:lstStyle/>
          <a:p>
            <a:pPr algn="ctr">
              <a:lnSpc>
                <a:spcPts val="8000"/>
              </a:lnSpc>
            </a:pPr>
            <a:r>
              <a:rPr lang="en-US" sz="6000" dirty="0">
                <a:solidFill>
                  <a:schemeClr val="bg1">
                    <a:lumMod val="50000"/>
                  </a:schemeClr>
                </a:solidFill>
                <a:latin typeface="Bahnschrift SemiBold" panose="020B0502040204020203" pitchFamily="34" charset="0"/>
                <a:ea typeface="Lato Medium" panose="020F0502020204030203" pitchFamily="34" charset="0"/>
                <a:cs typeface="Abhaya Libre ExtraBold" panose="02000603000000000000" pitchFamily="2" charset="77"/>
              </a:rPr>
              <a:t>Decentralized Judging System</a:t>
            </a:r>
          </a:p>
        </p:txBody>
      </p:sp>
      <p:sp>
        <p:nvSpPr>
          <p:cNvPr id="3" name="TextBox 2">
            <a:extLst>
              <a:ext uri="{FF2B5EF4-FFF2-40B4-BE49-F238E27FC236}">
                <a16:creationId xmlns:a16="http://schemas.microsoft.com/office/drawing/2014/main" id="{F1D11815-4A44-4873-A81A-B93434B8FE25}"/>
              </a:ext>
            </a:extLst>
          </p:cNvPr>
          <p:cNvSpPr txBox="1"/>
          <p:nvPr/>
        </p:nvSpPr>
        <p:spPr>
          <a:xfrm>
            <a:off x="9816193" y="4596492"/>
            <a:ext cx="4751614" cy="923330"/>
          </a:xfrm>
          <a:prstGeom prst="rect">
            <a:avLst/>
          </a:prstGeom>
          <a:noFill/>
        </p:spPr>
        <p:txBody>
          <a:bodyPr wrap="square" rtlCol="0">
            <a:spAutoFit/>
          </a:bodyPr>
          <a:lstStyle/>
          <a:p>
            <a:r>
              <a:rPr lang="en-IN" dirty="0"/>
              <a:t>RACHIT SRIVASTAVA</a:t>
            </a:r>
          </a:p>
          <a:p>
            <a:r>
              <a:rPr lang="en-IN" dirty="0"/>
              <a:t>APOORV LATHEY</a:t>
            </a:r>
          </a:p>
          <a:p>
            <a:endParaRPr lang="en-IN" dirty="0"/>
          </a:p>
        </p:txBody>
      </p:sp>
      <p:sp>
        <p:nvSpPr>
          <p:cNvPr id="4" name="TextBox 3">
            <a:extLst>
              <a:ext uri="{FF2B5EF4-FFF2-40B4-BE49-F238E27FC236}">
                <a16:creationId xmlns:a16="http://schemas.microsoft.com/office/drawing/2014/main" id="{8FA17AAF-067C-4580-BD46-B7C5DF626EE2}"/>
              </a:ext>
            </a:extLst>
          </p:cNvPr>
          <p:cNvSpPr txBox="1"/>
          <p:nvPr/>
        </p:nvSpPr>
        <p:spPr>
          <a:xfrm>
            <a:off x="8494776" y="3739795"/>
            <a:ext cx="3602997" cy="646331"/>
          </a:xfrm>
          <a:prstGeom prst="rect">
            <a:avLst/>
          </a:prstGeom>
          <a:noFill/>
        </p:spPr>
        <p:txBody>
          <a:bodyPr wrap="square" rtlCol="0">
            <a:spAutoFit/>
          </a:bodyPr>
          <a:lstStyle/>
          <a:p>
            <a:r>
              <a:rPr lang="en-IN" sz="3600" dirty="0">
                <a:solidFill>
                  <a:schemeClr val="bg1">
                    <a:lumMod val="50000"/>
                  </a:schemeClr>
                </a:solidFill>
                <a:latin typeface="Bahnschrift SemiBold" panose="020B0502040204020203" pitchFamily="34" charset="0"/>
              </a:rPr>
              <a:t>CodeBlooded</a:t>
            </a:r>
          </a:p>
        </p:txBody>
      </p:sp>
      <p:pic>
        <p:nvPicPr>
          <p:cNvPr id="5" name="Picture 4">
            <a:extLst>
              <a:ext uri="{FF2B5EF4-FFF2-40B4-BE49-F238E27FC236}">
                <a16:creationId xmlns:a16="http://schemas.microsoft.com/office/drawing/2014/main" id="{E842D08C-7327-47C6-813A-E4FE80E59CEB}"/>
              </a:ext>
            </a:extLst>
          </p:cNvPr>
          <p:cNvPicPr>
            <a:picLocks noChangeAspect="1"/>
          </p:cNvPicPr>
          <p:nvPr/>
        </p:nvPicPr>
        <p:blipFill>
          <a:blip r:embed="rId2"/>
          <a:stretch>
            <a:fillRect/>
          </a:stretch>
        </p:blipFill>
        <p:spPr>
          <a:xfrm>
            <a:off x="277107" y="2517756"/>
            <a:ext cx="7473480" cy="3736740"/>
          </a:xfrm>
          <a:prstGeom prst="rect">
            <a:avLst/>
          </a:prstGeom>
        </p:spPr>
      </p:pic>
    </p:spTree>
    <p:extLst>
      <p:ext uri="{BB962C8B-B14F-4D97-AF65-F5344CB8AC3E}">
        <p14:creationId xmlns:p14="http://schemas.microsoft.com/office/powerpoint/2010/main" val="2179595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AA0517-0DDB-4CBC-9589-C474572506B6}"/>
              </a:ext>
            </a:extLst>
          </p:cNvPr>
          <p:cNvSpPr txBox="1"/>
          <p:nvPr/>
        </p:nvSpPr>
        <p:spPr>
          <a:xfrm>
            <a:off x="310719" y="355106"/>
            <a:ext cx="11540970" cy="830997"/>
          </a:xfrm>
          <a:prstGeom prst="rect">
            <a:avLst/>
          </a:prstGeom>
          <a:noFill/>
        </p:spPr>
        <p:txBody>
          <a:bodyPr wrap="square" rtlCol="0">
            <a:spAutoFit/>
          </a:bodyPr>
          <a:lstStyle/>
          <a:p>
            <a:r>
              <a:rPr lang="en-IN" sz="4800" b="1" dirty="0"/>
              <a:t>INFRASTRUCTURE ALREADY AVAILABLE</a:t>
            </a:r>
          </a:p>
        </p:txBody>
      </p:sp>
      <p:pic>
        <p:nvPicPr>
          <p:cNvPr id="5" name="Picture 4">
            <a:extLst>
              <a:ext uri="{FF2B5EF4-FFF2-40B4-BE49-F238E27FC236}">
                <a16:creationId xmlns:a16="http://schemas.microsoft.com/office/drawing/2014/main" id="{D85954EA-6A87-4BC1-972B-2D1F8B93D155}"/>
              </a:ext>
            </a:extLst>
          </p:cNvPr>
          <p:cNvPicPr>
            <a:picLocks noChangeAspect="1"/>
          </p:cNvPicPr>
          <p:nvPr/>
        </p:nvPicPr>
        <p:blipFill>
          <a:blip r:embed="rId3"/>
          <a:stretch>
            <a:fillRect/>
          </a:stretch>
        </p:blipFill>
        <p:spPr>
          <a:xfrm>
            <a:off x="870012" y="1199900"/>
            <a:ext cx="3224303" cy="2145627"/>
          </a:xfrm>
          <a:prstGeom prst="rect">
            <a:avLst/>
          </a:prstGeom>
        </p:spPr>
      </p:pic>
      <p:pic>
        <p:nvPicPr>
          <p:cNvPr id="7" name="Picture 6">
            <a:extLst>
              <a:ext uri="{FF2B5EF4-FFF2-40B4-BE49-F238E27FC236}">
                <a16:creationId xmlns:a16="http://schemas.microsoft.com/office/drawing/2014/main" id="{DA13AB06-55B7-41D4-9252-9EA747B51536}"/>
              </a:ext>
            </a:extLst>
          </p:cNvPr>
          <p:cNvPicPr>
            <a:picLocks noChangeAspect="1"/>
          </p:cNvPicPr>
          <p:nvPr/>
        </p:nvPicPr>
        <p:blipFill>
          <a:blip r:embed="rId4"/>
          <a:stretch>
            <a:fillRect/>
          </a:stretch>
        </p:blipFill>
        <p:spPr>
          <a:xfrm>
            <a:off x="7134134" y="1199900"/>
            <a:ext cx="3236028" cy="2145627"/>
          </a:xfrm>
          <a:prstGeom prst="rect">
            <a:avLst/>
          </a:prstGeom>
        </p:spPr>
      </p:pic>
      <p:pic>
        <p:nvPicPr>
          <p:cNvPr id="9" name="Picture 8">
            <a:extLst>
              <a:ext uri="{FF2B5EF4-FFF2-40B4-BE49-F238E27FC236}">
                <a16:creationId xmlns:a16="http://schemas.microsoft.com/office/drawing/2014/main" id="{72818BFA-182D-4C1D-B641-C9677222BB4E}"/>
              </a:ext>
            </a:extLst>
          </p:cNvPr>
          <p:cNvPicPr>
            <a:picLocks noChangeAspect="1"/>
          </p:cNvPicPr>
          <p:nvPr/>
        </p:nvPicPr>
        <p:blipFill>
          <a:blip r:embed="rId5"/>
          <a:stretch>
            <a:fillRect/>
          </a:stretch>
        </p:blipFill>
        <p:spPr>
          <a:xfrm>
            <a:off x="3710679" y="3608217"/>
            <a:ext cx="4066159" cy="3049619"/>
          </a:xfrm>
          <a:prstGeom prst="rect">
            <a:avLst/>
          </a:prstGeom>
        </p:spPr>
      </p:pic>
    </p:spTree>
    <p:extLst>
      <p:ext uri="{BB962C8B-B14F-4D97-AF65-F5344CB8AC3E}">
        <p14:creationId xmlns:p14="http://schemas.microsoft.com/office/powerpoint/2010/main" val="5329407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Box 260">
            <a:extLst>
              <a:ext uri="{FF2B5EF4-FFF2-40B4-BE49-F238E27FC236}">
                <a16:creationId xmlns:a16="http://schemas.microsoft.com/office/drawing/2014/main" id="{15DCE0AE-DD91-E64A-BB07-5370779912EB}"/>
              </a:ext>
            </a:extLst>
          </p:cNvPr>
          <p:cNvSpPr txBox="1"/>
          <p:nvPr/>
        </p:nvSpPr>
        <p:spPr>
          <a:xfrm>
            <a:off x="1214032" y="785698"/>
            <a:ext cx="9989387" cy="2062103"/>
          </a:xfrm>
          <a:prstGeom prst="rect">
            <a:avLst/>
          </a:prstGeom>
          <a:noFill/>
        </p:spPr>
        <p:txBody>
          <a:bodyPr wrap="square" rtlCol="0">
            <a:spAutoFit/>
          </a:bodyPr>
          <a:lstStyle/>
          <a:p>
            <a:pPr algn="just"/>
            <a:r>
              <a:rPr lang="en-US" sz="3200" b="1" dirty="0">
                <a:solidFill>
                  <a:schemeClr val="bg1"/>
                </a:solidFill>
                <a:latin typeface="Encode Sans Light" pitchFamily="2" charset="77"/>
                <a:ea typeface="Lato Light" panose="020F0502020204030203" pitchFamily="34" charset="0"/>
                <a:cs typeface="Abhaya Libre" panose="02000603000000000000" pitchFamily="2" charset="77"/>
              </a:rPr>
              <a:t>“SECTION 228-A OF THE INDIAN PENAL CODE MAKES DISCLOSURE OF IDENTITY OF A VICTIM IN SEXUAL ASSAULT CASES A PUNISHABLE CRIME, WHICH DETERS THE MEDIA FROM TAKING THE NAME PUBLICILY”</a:t>
            </a:r>
          </a:p>
        </p:txBody>
      </p:sp>
      <p:sp>
        <p:nvSpPr>
          <p:cNvPr id="262" name="TextBox 261">
            <a:extLst>
              <a:ext uri="{FF2B5EF4-FFF2-40B4-BE49-F238E27FC236}">
                <a16:creationId xmlns:a16="http://schemas.microsoft.com/office/drawing/2014/main" id="{B1B915CE-9815-BB42-A094-17ACA8E456EF}"/>
              </a:ext>
            </a:extLst>
          </p:cNvPr>
          <p:cNvSpPr txBox="1"/>
          <p:nvPr/>
        </p:nvSpPr>
        <p:spPr>
          <a:xfrm>
            <a:off x="1101306" y="154395"/>
            <a:ext cx="9561696" cy="707886"/>
          </a:xfrm>
          <a:prstGeom prst="rect">
            <a:avLst/>
          </a:prstGeom>
          <a:noFill/>
        </p:spPr>
        <p:txBody>
          <a:bodyPr wrap="square" rtlCol="0">
            <a:spAutoFit/>
          </a:bodyPr>
          <a:lstStyle/>
          <a:p>
            <a:pPr algn="ctr"/>
            <a:r>
              <a:rPr lang="en-US" sz="4000" b="1" dirty="0">
                <a:solidFill>
                  <a:schemeClr val="tx2"/>
                </a:solidFill>
                <a:latin typeface="Abril Fatface" panose="02000503000000020003" pitchFamily="2" charset="77"/>
                <a:ea typeface="Nunito Bold" charset="0"/>
                <a:cs typeface="Abhaya Libre ExtraBold" panose="02000603000000000000" pitchFamily="2" charset="77"/>
              </a:rPr>
              <a:t>A BIG RELIEF TO RAPE VICTIMS</a:t>
            </a:r>
          </a:p>
        </p:txBody>
      </p:sp>
      <p:sp>
        <p:nvSpPr>
          <p:cNvPr id="2" name="TextBox 1">
            <a:extLst>
              <a:ext uri="{FF2B5EF4-FFF2-40B4-BE49-F238E27FC236}">
                <a16:creationId xmlns:a16="http://schemas.microsoft.com/office/drawing/2014/main" id="{27D1B4DD-3D27-4F6A-8421-FEA934D56D01}"/>
              </a:ext>
            </a:extLst>
          </p:cNvPr>
          <p:cNvSpPr txBox="1"/>
          <p:nvPr/>
        </p:nvSpPr>
        <p:spPr>
          <a:xfrm>
            <a:off x="1101306" y="2847801"/>
            <a:ext cx="10890670" cy="4524315"/>
          </a:xfrm>
          <a:prstGeom prst="rect">
            <a:avLst/>
          </a:prstGeom>
          <a:noFill/>
        </p:spPr>
        <p:txBody>
          <a:bodyPr wrap="square" rtlCol="0">
            <a:spAutoFit/>
          </a:bodyPr>
          <a:lstStyle/>
          <a:p>
            <a:pPr marL="514350" indent="-514350" algn="just">
              <a:buAutoNum type="arabicParenR"/>
            </a:pPr>
            <a:r>
              <a:rPr lang="en-IN" sz="3200" b="1" dirty="0">
                <a:solidFill>
                  <a:schemeClr val="bg1"/>
                </a:solidFill>
              </a:rPr>
              <a:t>THE DECISION OF GIVING THE ACCESS OF NAME AND FACE OF THE VICTIM WILL BE TAKEN BY THE JUDGE. </a:t>
            </a:r>
          </a:p>
          <a:p>
            <a:pPr marL="514350" indent="-514350" algn="just">
              <a:buAutoNum type="arabicParenR"/>
            </a:pPr>
            <a:endParaRPr lang="en-IN" sz="3200" b="1" dirty="0">
              <a:solidFill>
                <a:schemeClr val="bg1"/>
              </a:solidFill>
            </a:endParaRPr>
          </a:p>
          <a:p>
            <a:pPr algn="just"/>
            <a:r>
              <a:rPr lang="en-IN" sz="3200" b="1" dirty="0">
                <a:solidFill>
                  <a:schemeClr val="bg1"/>
                </a:solidFill>
              </a:rPr>
              <a:t>2) THE POLICE FIR AND THE MEDICAL REPORT WILL BE        AVAILABLE PRIOR TO THE JUDGES.</a:t>
            </a:r>
          </a:p>
          <a:p>
            <a:pPr algn="just"/>
            <a:endParaRPr lang="en-IN" sz="3200" b="1" dirty="0">
              <a:solidFill>
                <a:schemeClr val="bg1"/>
              </a:solidFill>
            </a:endParaRPr>
          </a:p>
          <a:p>
            <a:pPr algn="just"/>
            <a:r>
              <a:rPr lang="en-IN" sz="3200" b="1" dirty="0">
                <a:solidFill>
                  <a:schemeClr val="bg1"/>
                </a:solidFill>
              </a:rPr>
              <a:t>3) IT WILL PREVENT POLITICISATION OF ANY SORT OF SUCH HENIOUS CRIMES.</a:t>
            </a:r>
          </a:p>
          <a:p>
            <a:pPr algn="just"/>
            <a:endParaRPr lang="en-IN" sz="3200" dirty="0">
              <a:solidFill>
                <a:schemeClr val="bg1"/>
              </a:solidFill>
            </a:endParaRPr>
          </a:p>
        </p:txBody>
      </p:sp>
    </p:spTree>
    <p:extLst>
      <p:ext uri="{BB962C8B-B14F-4D97-AF65-F5344CB8AC3E}">
        <p14:creationId xmlns:p14="http://schemas.microsoft.com/office/powerpoint/2010/main" val="1607833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DD3E08-D965-449D-9AC8-D921B6B3D6AC}"/>
              </a:ext>
            </a:extLst>
          </p:cNvPr>
          <p:cNvPicPr>
            <a:picLocks noChangeAspect="1"/>
          </p:cNvPicPr>
          <p:nvPr/>
        </p:nvPicPr>
        <p:blipFill>
          <a:blip r:embed="rId3"/>
          <a:stretch>
            <a:fillRect/>
          </a:stretch>
        </p:blipFill>
        <p:spPr>
          <a:xfrm>
            <a:off x="-417251" y="636103"/>
            <a:ext cx="12192000" cy="6639147"/>
          </a:xfrm>
          <a:prstGeom prst="rect">
            <a:avLst/>
          </a:prstGeom>
        </p:spPr>
      </p:pic>
    </p:spTree>
    <p:extLst>
      <p:ext uri="{BB962C8B-B14F-4D97-AF65-F5344CB8AC3E}">
        <p14:creationId xmlns:p14="http://schemas.microsoft.com/office/powerpoint/2010/main" val="1406231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3288" y="736305"/>
            <a:ext cx="1525424" cy="3154710"/>
          </a:xfrm>
          <a:prstGeom prst="rect">
            <a:avLst/>
          </a:prstGeom>
          <a:noFill/>
        </p:spPr>
        <p:txBody>
          <a:bodyPr wrap="square" rtlCol="0">
            <a:spAutoFit/>
          </a:bodyPr>
          <a:lstStyle/>
          <a:p>
            <a:pPr algn="ctr"/>
            <a:r>
              <a:rPr lang="en-US" sz="19900" dirty="0">
                <a:solidFill>
                  <a:schemeClr val="bg1"/>
                </a:solidFill>
                <a:latin typeface="Abril Fatface" panose="02000503000000020003" pitchFamily="2" charset="77"/>
                <a:cs typeface="Abhaya Libre" panose="02000603000000000000" pitchFamily="2" charset="77"/>
              </a:rPr>
              <a:t>“</a:t>
            </a:r>
          </a:p>
        </p:txBody>
      </p:sp>
      <p:sp>
        <p:nvSpPr>
          <p:cNvPr id="36" name="TextBox 35"/>
          <p:cNvSpPr txBox="1"/>
          <p:nvPr/>
        </p:nvSpPr>
        <p:spPr>
          <a:xfrm>
            <a:off x="1572490" y="2408673"/>
            <a:ext cx="9047019" cy="1754326"/>
          </a:xfrm>
          <a:prstGeom prst="rect">
            <a:avLst/>
          </a:prstGeom>
          <a:noFill/>
        </p:spPr>
        <p:txBody>
          <a:bodyPr wrap="square" rtlCol="0">
            <a:spAutoFit/>
          </a:bodyPr>
          <a:lstStyle/>
          <a:p>
            <a:pPr algn="ctr"/>
            <a:r>
              <a:rPr lang="en-US" sz="5400" dirty="0">
                <a:solidFill>
                  <a:schemeClr val="bg1"/>
                </a:solidFill>
                <a:latin typeface="Abril Fatface" panose="02000503000000020003" pitchFamily="2" charset="77"/>
                <a:ea typeface="Nunito Bold" charset="0"/>
                <a:cs typeface="Abhaya Libre" panose="02000603000000000000" pitchFamily="2" charset="77"/>
              </a:rPr>
              <a:t>JUSTICE DELAYED IS JUSTICE DENIED</a:t>
            </a:r>
          </a:p>
        </p:txBody>
      </p:sp>
      <p:sp>
        <p:nvSpPr>
          <p:cNvPr id="3" name="Rectangle 2">
            <a:extLst>
              <a:ext uri="{FF2B5EF4-FFF2-40B4-BE49-F238E27FC236}">
                <a16:creationId xmlns:a16="http://schemas.microsoft.com/office/drawing/2014/main" id="{26E94071-C112-4CFC-8100-A5217AA384C4}"/>
              </a:ext>
            </a:extLst>
          </p:cNvPr>
          <p:cNvSpPr/>
          <p:nvPr/>
        </p:nvSpPr>
        <p:spPr>
          <a:xfrm>
            <a:off x="5283254" y="4162999"/>
            <a:ext cx="1252266" cy="3154710"/>
          </a:xfrm>
          <a:prstGeom prst="rect">
            <a:avLst/>
          </a:prstGeom>
        </p:spPr>
        <p:txBody>
          <a:bodyPr wrap="none">
            <a:spAutoFit/>
          </a:bodyPr>
          <a:lstStyle/>
          <a:p>
            <a:pPr algn="ctr"/>
            <a:r>
              <a:rPr lang="en-US" sz="19900" dirty="0">
                <a:solidFill>
                  <a:schemeClr val="bg1"/>
                </a:solidFill>
                <a:latin typeface="Abril Fatface" panose="02000503000000020003" pitchFamily="2" charset="77"/>
                <a:cs typeface="Abhaya Libre" panose="02000603000000000000" pitchFamily="2" charset="77"/>
              </a:rPr>
              <a:t>”</a:t>
            </a:r>
          </a:p>
        </p:txBody>
      </p:sp>
    </p:spTree>
    <p:extLst>
      <p:ext uri="{BB962C8B-B14F-4D97-AF65-F5344CB8AC3E}">
        <p14:creationId xmlns:p14="http://schemas.microsoft.com/office/powerpoint/2010/main" val="23448928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BB2867-9571-48DD-BF47-56CDCE36E6A2}"/>
              </a:ext>
            </a:extLst>
          </p:cNvPr>
          <p:cNvPicPr>
            <a:picLocks noChangeAspect="1"/>
          </p:cNvPicPr>
          <p:nvPr/>
        </p:nvPicPr>
        <p:blipFill>
          <a:blip r:embed="rId3"/>
          <a:stretch>
            <a:fillRect/>
          </a:stretch>
        </p:blipFill>
        <p:spPr>
          <a:xfrm>
            <a:off x="840144" y="163285"/>
            <a:ext cx="10325100" cy="4663440"/>
          </a:xfrm>
          <a:prstGeom prst="rect">
            <a:avLst/>
          </a:prstGeom>
        </p:spPr>
      </p:pic>
      <p:pic>
        <p:nvPicPr>
          <p:cNvPr id="6" name="Picture 5">
            <a:extLst>
              <a:ext uri="{FF2B5EF4-FFF2-40B4-BE49-F238E27FC236}">
                <a16:creationId xmlns:a16="http://schemas.microsoft.com/office/drawing/2014/main" id="{E0F06756-5461-4815-812B-7F2319C9822B}"/>
              </a:ext>
            </a:extLst>
          </p:cNvPr>
          <p:cNvPicPr>
            <a:picLocks noChangeAspect="1"/>
          </p:cNvPicPr>
          <p:nvPr/>
        </p:nvPicPr>
        <p:blipFill>
          <a:blip r:embed="rId4"/>
          <a:stretch>
            <a:fillRect/>
          </a:stretch>
        </p:blipFill>
        <p:spPr>
          <a:xfrm>
            <a:off x="451524" y="4850052"/>
            <a:ext cx="11102340" cy="1897380"/>
          </a:xfrm>
          <a:prstGeom prst="rect">
            <a:avLst/>
          </a:prstGeom>
        </p:spPr>
      </p:pic>
    </p:spTree>
    <p:extLst>
      <p:ext uri="{BB962C8B-B14F-4D97-AF65-F5344CB8AC3E}">
        <p14:creationId xmlns:p14="http://schemas.microsoft.com/office/powerpoint/2010/main" val="11330644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98CEB661-0986-574F-9D6B-99CF0FE09E75}"/>
              </a:ext>
            </a:extLst>
          </p:cNvPr>
          <p:cNvSpPr txBox="1"/>
          <p:nvPr/>
        </p:nvSpPr>
        <p:spPr>
          <a:xfrm>
            <a:off x="2300950" y="3721892"/>
            <a:ext cx="5362310" cy="526554"/>
          </a:xfrm>
          <a:prstGeom prst="rect">
            <a:avLst/>
          </a:prstGeom>
          <a:noFill/>
        </p:spPr>
        <p:txBody>
          <a:bodyPr wrap="square" rtlCol="0">
            <a:spAutoFit/>
          </a:bodyPr>
          <a:lstStyle/>
          <a:p>
            <a:pPr>
              <a:lnSpc>
                <a:spcPts val="3600"/>
              </a:lnSpc>
            </a:pPr>
            <a:r>
              <a:rPr lang="en-US" sz="2600" dirty="0">
                <a:latin typeface="Encode Sans Light" pitchFamily="2" charset="77"/>
                <a:ea typeface="Lato Light" panose="020F0502020204030203" pitchFamily="34" charset="0"/>
                <a:cs typeface="Abhaya Libre" panose="02000603000000000000" pitchFamily="2" charset="77"/>
              </a:rPr>
              <a:t>SAVING MONEY OF THE TAXPAYER</a:t>
            </a:r>
          </a:p>
        </p:txBody>
      </p:sp>
      <p:sp>
        <p:nvSpPr>
          <p:cNvPr id="60" name="TextBox 59">
            <a:extLst>
              <a:ext uri="{FF2B5EF4-FFF2-40B4-BE49-F238E27FC236}">
                <a16:creationId xmlns:a16="http://schemas.microsoft.com/office/drawing/2014/main" id="{4FE6CA15-9B0B-F642-942F-026A33A42767}"/>
              </a:ext>
            </a:extLst>
          </p:cNvPr>
          <p:cNvSpPr txBox="1"/>
          <p:nvPr/>
        </p:nvSpPr>
        <p:spPr>
          <a:xfrm>
            <a:off x="2312460" y="2522944"/>
            <a:ext cx="5927647" cy="526554"/>
          </a:xfrm>
          <a:prstGeom prst="rect">
            <a:avLst/>
          </a:prstGeom>
          <a:noFill/>
        </p:spPr>
        <p:txBody>
          <a:bodyPr wrap="square" rtlCol="0">
            <a:spAutoFit/>
          </a:bodyPr>
          <a:lstStyle/>
          <a:p>
            <a:pPr>
              <a:lnSpc>
                <a:spcPts val="3600"/>
              </a:lnSpc>
            </a:pPr>
            <a:r>
              <a:rPr lang="en-US" sz="2600" dirty="0">
                <a:latin typeface="Encode Sans Light" pitchFamily="2" charset="77"/>
                <a:ea typeface="Lato Light" panose="020F0502020204030203" pitchFamily="34" charset="0"/>
                <a:cs typeface="Abhaya Libre" panose="02000603000000000000" pitchFamily="2" charset="77"/>
              </a:rPr>
              <a:t>NO POLITICAL INTERFERENCE</a:t>
            </a:r>
          </a:p>
        </p:txBody>
      </p:sp>
      <p:sp>
        <p:nvSpPr>
          <p:cNvPr id="61" name="TextBox 60">
            <a:extLst>
              <a:ext uri="{FF2B5EF4-FFF2-40B4-BE49-F238E27FC236}">
                <a16:creationId xmlns:a16="http://schemas.microsoft.com/office/drawing/2014/main" id="{285A00EB-6E19-6B40-9784-DC91AD0ADC92}"/>
              </a:ext>
            </a:extLst>
          </p:cNvPr>
          <p:cNvSpPr txBox="1"/>
          <p:nvPr/>
        </p:nvSpPr>
        <p:spPr>
          <a:xfrm>
            <a:off x="2312460" y="3044778"/>
            <a:ext cx="5419708" cy="526554"/>
          </a:xfrm>
          <a:prstGeom prst="rect">
            <a:avLst/>
          </a:prstGeom>
          <a:noFill/>
        </p:spPr>
        <p:txBody>
          <a:bodyPr wrap="square" rtlCol="0">
            <a:spAutoFit/>
          </a:bodyPr>
          <a:lstStyle/>
          <a:p>
            <a:pPr>
              <a:lnSpc>
                <a:spcPts val="3600"/>
              </a:lnSpc>
            </a:pPr>
            <a:r>
              <a:rPr lang="en-US" sz="2600" dirty="0">
                <a:latin typeface="Encode Sans Light" pitchFamily="2" charset="77"/>
                <a:ea typeface="Lato Light" panose="020F0502020204030203" pitchFamily="34" charset="0"/>
                <a:cs typeface="Abhaya Libre" panose="02000603000000000000" pitchFamily="2" charset="77"/>
              </a:rPr>
              <a:t>PROTECTION OF LIFE OF WITNESS</a:t>
            </a:r>
          </a:p>
        </p:txBody>
      </p:sp>
      <p:sp>
        <p:nvSpPr>
          <p:cNvPr id="63" name="TextBox 62">
            <a:extLst>
              <a:ext uri="{FF2B5EF4-FFF2-40B4-BE49-F238E27FC236}">
                <a16:creationId xmlns:a16="http://schemas.microsoft.com/office/drawing/2014/main" id="{60C170A5-2BCC-1641-AC0F-97230E222901}"/>
              </a:ext>
            </a:extLst>
          </p:cNvPr>
          <p:cNvSpPr txBox="1"/>
          <p:nvPr/>
        </p:nvSpPr>
        <p:spPr>
          <a:xfrm>
            <a:off x="3292058" y="549275"/>
            <a:ext cx="5607883" cy="1261884"/>
          </a:xfrm>
          <a:prstGeom prst="rect">
            <a:avLst/>
          </a:prstGeom>
          <a:noFill/>
        </p:spPr>
        <p:txBody>
          <a:bodyPr wrap="square" rtlCol="0">
            <a:spAutoFit/>
          </a:bodyPr>
          <a:lstStyle/>
          <a:p>
            <a:pPr algn="ctr"/>
            <a:r>
              <a:rPr lang="en-US" sz="4400" dirty="0">
                <a:solidFill>
                  <a:schemeClr val="tx2"/>
                </a:solidFill>
                <a:latin typeface="Abril Fatface" panose="02000503000000020003" pitchFamily="2" charset="77"/>
                <a:ea typeface="Nunito Bold" charset="0"/>
                <a:cs typeface="Mukta SemiBold" panose="020B0000000000000000" pitchFamily="34" charset="77"/>
              </a:rPr>
              <a:t>Our Solution</a:t>
            </a:r>
          </a:p>
          <a:p>
            <a:pPr algn="ctr"/>
            <a:r>
              <a:rPr lang="en-US" sz="3200" dirty="0">
                <a:solidFill>
                  <a:schemeClr val="tx2"/>
                </a:solidFill>
                <a:latin typeface="Abril Fatface" panose="02000503000000020003" pitchFamily="2" charset="77"/>
                <a:ea typeface="Nunito Bold" charset="0"/>
                <a:cs typeface="Mukta SemiBold" panose="020B0000000000000000" pitchFamily="34" charset="77"/>
              </a:rPr>
              <a:t>JUSTICE AT YOUR DOORSTEP</a:t>
            </a:r>
          </a:p>
        </p:txBody>
      </p:sp>
      <p:sp>
        <p:nvSpPr>
          <p:cNvPr id="3" name="Oval 2">
            <a:extLst>
              <a:ext uri="{FF2B5EF4-FFF2-40B4-BE49-F238E27FC236}">
                <a16:creationId xmlns:a16="http://schemas.microsoft.com/office/drawing/2014/main" id="{7EEAFE34-BAF1-3240-A751-ACB1209B7B8F}"/>
              </a:ext>
            </a:extLst>
          </p:cNvPr>
          <p:cNvSpPr>
            <a:spLocks noChangeAspect="1"/>
          </p:cNvSpPr>
          <p:nvPr/>
        </p:nvSpPr>
        <p:spPr>
          <a:xfrm>
            <a:off x="1954397" y="267822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11" name="Oval 10">
            <a:extLst>
              <a:ext uri="{FF2B5EF4-FFF2-40B4-BE49-F238E27FC236}">
                <a16:creationId xmlns:a16="http://schemas.microsoft.com/office/drawing/2014/main" id="{FB53689B-A9E9-A249-A11D-C529582B0A31}"/>
              </a:ext>
            </a:extLst>
          </p:cNvPr>
          <p:cNvSpPr>
            <a:spLocks noChangeAspect="1"/>
          </p:cNvSpPr>
          <p:nvPr/>
        </p:nvSpPr>
        <p:spPr>
          <a:xfrm>
            <a:off x="1944620" y="3236086"/>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12" name="Oval 11">
            <a:extLst>
              <a:ext uri="{FF2B5EF4-FFF2-40B4-BE49-F238E27FC236}">
                <a16:creationId xmlns:a16="http://schemas.microsoft.com/office/drawing/2014/main" id="{17AABFC3-6D23-EC4D-9880-A794F9C8C218}"/>
              </a:ext>
            </a:extLst>
          </p:cNvPr>
          <p:cNvSpPr>
            <a:spLocks noChangeAspect="1"/>
          </p:cNvSpPr>
          <p:nvPr/>
        </p:nvSpPr>
        <p:spPr>
          <a:xfrm>
            <a:off x="1962622" y="3905010"/>
            <a:ext cx="216000" cy="216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10" name="Oval 9">
            <a:extLst>
              <a:ext uri="{FF2B5EF4-FFF2-40B4-BE49-F238E27FC236}">
                <a16:creationId xmlns:a16="http://schemas.microsoft.com/office/drawing/2014/main" id="{3A8716F0-B109-43AA-B7F7-9F28169A5B2A}"/>
              </a:ext>
            </a:extLst>
          </p:cNvPr>
          <p:cNvSpPr>
            <a:spLocks noChangeAspect="1"/>
          </p:cNvSpPr>
          <p:nvPr/>
        </p:nvSpPr>
        <p:spPr>
          <a:xfrm>
            <a:off x="1954397" y="4448875"/>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14" name="TextBox 13">
            <a:extLst>
              <a:ext uri="{FF2B5EF4-FFF2-40B4-BE49-F238E27FC236}">
                <a16:creationId xmlns:a16="http://schemas.microsoft.com/office/drawing/2014/main" id="{88A351A3-C5F7-441A-8BDC-3F1AD70575FF}"/>
              </a:ext>
            </a:extLst>
          </p:cNvPr>
          <p:cNvSpPr txBox="1"/>
          <p:nvPr/>
        </p:nvSpPr>
        <p:spPr>
          <a:xfrm>
            <a:off x="2369858" y="4250965"/>
            <a:ext cx="5362310" cy="526554"/>
          </a:xfrm>
          <a:prstGeom prst="rect">
            <a:avLst/>
          </a:prstGeom>
          <a:noFill/>
        </p:spPr>
        <p:txBody>
          <a:bodyPr wrap="square" rtlCol="0">
            <a:spAutoFit/>
          </a:bodyPr>
          <a:lstStyle/>
          <a:p>
            <a:pPr>
              <a:lnSpc>
                <a:spcPts val="3600"/>
              </a:lnSpc>
            </a:pPr>
            <a:r>
              <a:rPr lang="en-US" sz="2600" dirty="0">
                <a:latin typeface="Encode Sans Light" pitchFamily="2" charset="77"/>
                <a:ea typeface="Lato Light" panose="020F0502020204030203" pitchFamily="34" charset="0"/>
                <a:cs typeface="Abhaya Libre" panose="02000603000000000000" pitchFamily="2" charset="77"/>
              </a:rPr>
              <a:t>IMPROVING INDIAN JUDICIARY</a:t>
            </a:r>
          </a:p>
        </p:txBody>
      </p:sp>
      <p:sp>
        <p:nvSpPr>
          <p:cNvPr id="15" name="Oval 14">
            <a:extLst>
              <a:ext uri="{FF2B5EF4-FFF2-40B4-BE49-F238E27FC236}">
                <a16:creationId xmlns:a16="http://schemas.microsoft.com/office/drawing/2014/main" id="{E9A34DB2-D061-447C-9BC4-A10A80599DCB}"/>
              </a:ext>
            </a:extLst>
          </p:cNvPr>
          <p:cNvSpPr>
            <a:spLocks noChangeAspect="1"/>
          </p:cNvSpPr>
          <p:nvPr/>
        </p:nvSpPr>
        <p:spPr>
          <a:xfrm>
            <a:off x="1935095" y="4986603"/>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16" name="TextBox 15">
            <a:extLst>
              <a:ext uri="{FF2B5EF4-FFF2-40B4-BE49-F238E27FC236}">
                <a16:creationId xmlns:a16="http://schemas.microsoft.com/office/drawing/2014/main" id="{A4B79F8F-60D5-40B3-88F0-F744B45768DF}"/>
              </a:ext>
            </a:extLst>
          </p:cNvPr>
          <p:cNvSpPr txBox="1"/>
          <p:nvPr/>
        </p:nvSpPr>
        <p:spPr>
          <a:xfrm>
            <a:off x="2369858" y="4831326"/>
            <a:ext cx="5362310" cy="526554"/>
          </a:xfrm>
          <a:prstGeom prst="rect">
            <a:avLst/>
          </a:prstGeom>
          <a:noFill/>
        </p:spPr>
        <p:txBody>
          <a:bodyPr wrap="square" rtlCol="0">
            <a:spAutoFit/>
          </a:bodyPr>
          <a:lstStyle/>
          <a:p>
            <a:pPr>
              <a:lnSpc>
                <a:spcPts val="3600"/>
              </a:lnSpc>
            </a:pPr>
            <a:r>
              <a:rPr lang="en-US" sz="2600" dirty="0">
                <a:latin typeface="Encode Sans Light" pitchFamily="2" charset="77"/>
                <a:ea typeface="Lato Light" panose="020F0502020204030203" pitchFamily="34" charset="0"/>
                <a:cs typeface="Abhaya Libre" panose="02000603000000000000" pitchFamily="2" charset="77"/>
              </a:rPr>
              <a:t>A STEP TOWARDS DIGITAL INDIA</a:t>
            </a:r>
          </a:p>
        </p:txBody>
      </p:sp>
    </p:spTree>
    <p:extLst>
      <p:ext uri="{BB962C8B-B14F-4D97-AF65-F5344CB8AC3E}">
        <p14:creationId xmlns:p14="http://schemas.microsoft.com/office/powerpoint/2010/main" val="12016554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FD90EE-6CB3-4F0B-B6FF-8534EFEDC44D}"/>
              </a:ext>
            </a:extLst>
          </p:cNvPr>
          <p:cNvSpPr txBox="1"/>
          <p:nvPr/>
        </p:nvSpPr>
        <p:spPr>
          <a:xfrm>
            <a:off x="3089430" y="568171"/>
            <a:ext cx="6172139" cy="707886"/>
          </a:xfrm>
          <a:prstGeom prst="rect">
            <a:avLst/>
          </a:prstGeom>
          <a:noFill/>
        </p:spPr>
        <p:txBody>
          <a:bodyPr wrap="none" rtlCol="0">
            <a:spAutoFit/>
          </a:bodyPr>
          <a:lstStyle/>
          <a:p>
            <a:r>
              <a:rPr lang="en-IN" sz="4000" b="1" dirty="0">
                <a:solidFill>
                  <a:schemeClr val="bg1"/>
                </a:solidFill>
              </a:rPr>
              <a:t>SECURED IMPLEMENTATION</a:t>
            </a:r>
          </a:p>
        </p:txBody>
      </p:sp>
      <p:sp>
        <p:nvSpPr>
          <p:cNvPr id="4" name="TextBox 3">
            <a:extLst>
              <a:ext uri="{FF2B5EF4-FFF2-40B4-BE49-F238E27FC236}">
                <a16:creationId xmlns:a16="http://schemas.microsoft.com/office/drawing/2014/main" id="{8E3EB083-E480-43F6-84E5-8D82618A6D58}"/>
              </a:ext>
            </a:extLst>
          </p:cNvPr>
          <p:cNvSpPr txBox="1"/>
          <p:nvPr/>
        </p:nvSpPr>
        <p:spPr>
          <a:xfrm>
            <a:off x="362014" y="2086252"/>
            <a:ext cx="11414535" cy="4154984"/>
          </a:xfrm>
          <a:prstGeom prst="rect">
            <a:avLst/>
          </a:prstGeom>
          <a:noFill/>
        </p:spPr>
        <p:txBody>
          <a:bodyPr wrap="none" rtlCol="0">
            <a:spAutoFit/>
          </a:bodyPr>
          <a:lstStyle/>
          <a:p>
            <a:r>
              <a:rPr lang="en-IN" sz="2400" dirty="0"/>
              <a:t>    OUR  SYSTEM UTLIZES THE LIVEPEER PROTOCOL FOR VIDEO CONFERENCING.</a:t>
            </a:r>
          </a:p>
          <a:p>
            <a:endParaRPr lang="en-IN" sz="2400" dirty="0"/>
          </a:p>
          <a:p>
            <a:r>
              <a:rPr lang="en-IN" sz="2400" dirty="0"/>
              <a:t>   EVIDENCE IS STORED BY UTILIZING IPFS AND FILECOIN, HENCE SECURELY ENCYPTED AND</a:t>
            </a:r>
          </a:p>
          <a:p>
            <a:r>
              <a:rPr lang="en-IN" sz="2400" dirty="0"/>
              <a:t>SAFE FROM MANIPULATION.</a:t>
            </a:r>
          </a:p>
          <a:p>
            <a:endParaRPr lang="en-IN" sz="2400" dirty="0"/>
          </a:p>
          <a:p>
            <a:r>
              <a:rPr lang="en-US" sz="2400" dirty="0"/>
              <a:t>Court fees from suspect &amp; victim put in contract &amp; deposited to </a:t>
            </a:r>
            <a:r>
              <a:rPr lang="en-US" sz="2400" dirty="0" err="1"/>
              <a:t>Aave</a:t>
            </a:r>
            <a:r>
              <a:rPr lang="en-US" sz="2400" dirty="0"/>
              <a:t>. Whoever wins gets</a:t>
            </a:r>
          </a:p>
          <a:p>
            <a:r>
              <a:rPr lang="en-US" sz="2400" dirty="0"/>
              <a:t> the interest accumulated. Court gets paid only when case ended </a:t>
            </a:r>
            <a:r>
              <a:rPr lang="en-IN" sz="2400" dirty="0"/>
              <a:t>.</a:t>
            </a:r>
          </a:p>
          <a:p>
            <a:endParaRPr lang="en-IN" sz="2400" dirty="0"/>
          </a:p>
          <a:p>
            <a:endParaRPr lang="en-IN" sz="2400" dirty="0"/>
          </a:p>
          <a:p>
            <a:r>
              <a:rPr lang="en-US" sz="2400" dirty="0" err="1"/>
              <a:t>NuCypher</a:t>
            </a:r>
            <a:r>
              <a:rPr lang="en-US" sz="2400" dirty="0"/>
              <a:t> → Encrypt sensitive info/evidences accessible to specific parties only</a:t>
            </a:r>
          </a:p>
          <a:p>
            <a:r>
              <a:rPr lang="en-US" sz="2400" dirty="0"/>
              <a:t> (lawyers, judge</a:t>
            </a:r>
            <a:endParaRPr lang="en-IN" sz="2400" dirty="0"/>
          </a:p>
        </p:txBody>
      </p:sp>
      <p:sp>
        <p:nvSpPr>
          <p:cNvPr id="7" name="Oval 6">
            <a:extLst>
              <a:ext uri="{FF2B5EF4-FFF2-40B4-BE49-F238E27FC236}">
                <a16:creationId xmlns:a16="http://schemas.microsoft.com/office/drawing/2014/main" id="{177D301C-7415-4F85-BBDC-06CCFF808B7F}"/>
              </a:ext>
            </a:extLst>
          </p:cNvPr>
          <p:cNvSpPr>
            <a:spLocks noChangeAspect="1"/>
          </p:cNvSpPr>
          <p:nvPr/>
        </p:nvSpPr>
        <p:spPr>
          <a:xfrm>
            <a:off x="254014" y="222269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8" name="Oval 7">
            <a:extLst>
              <a:ext uri="{FF2B5EF4-FFF2-40B4-BE49-F238E27FC236}">
                <a16:creationId xmlns:a16="http://schemas.microsoft.com/office/drawing/2014/main" id="{B9B5157A-C0A7-486F-AA87-214D227E0044}"/>
              </a:ext>
            </a:extLst>
          </p:cNvPr>
          <p:cNvSpPr>
            <a:spLocks noChangeAspect="1"/>
          </p:cNvSpPr>
          <p:nvPr/>
        </p:nvSpPr>
        <p:spPr>
          <a:xfrm>
            <a:off x="255488" y="2934386"/>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9" name="Oval 8">
            <a:extLst>
              <a:ext uri="{FF2B5EF4-FFF2-40B4-BE49-F238E27FC236}">
                <a16:creationId xmlns:a16="http://schemas.microsoft.com/office/drawing/2014/main" id="{03B55305-77FF-48FD-BBFD-01D62126A415}"/>
              </a:ext>
            </a:extLst>
          </p:cNvPr>
          <p:cNvSpPr>
            <a:spLocks noChangeAspect="1"/>
          </p:cNvSpPr>
          <p:nvPr/>
        </p:nvSpPr>
        <p:spPr>
          <a:xfrm>
            <a:off x="283599" y="4089961"/>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10" name="Oval 9">
            <a:extLst>
              <a:ext uri="{FF2B5EF4-FFF2-40B4-BE49-F238E27FC236}">
                <a16:creationId xmlns:a16="http://schemas.microsoft.com/office/drawing/2014/main" id="{AF724B74-1A60-4EB6-A7FD-AE38017D63D1}"/>
              </a:ext>
            </a:extLst>
          </p:cNvPr>
          <p:cNvSpPr>
            <a:spLocks noChangeAspect="1"/>
          </p:cNvSpPr>
          <p:nvPr/>
        </p:nvSpPr>
        <p:spPr>
          <a:xfrm>
            <a:off x="301355" y="5483765"/>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Tree>
    <p:extLst>
      <p:ext uri="{BB962C8B-B14F-4D97-AF65-F5344CB8AC3E}">
        <p14:creationId xmlns:p14="http://schemas.microsoft.com/office/powerpoint/2010/main" val="909605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4FE6CA15-9B0B-F642-942F-026A33A42767}"/>
              </a:ext>
            </a:extLst>
          </p:cNvPr>
          <p:cNvSpPr txBox="1"/>
          <p:nvPr/>
        </p:nvSpPr>
        <p:spPr>
          <a:xfrm>
            <a:off x="1094913" y="1311281"/>
            <a:ext cx="11097087" cy="1911549"/>
          </a:xfrm>
          <a:prstGeom prst="rect">
            <a:avLst/>
          </a:prstGeom>
          <a:noFill/>
        </p:spPr>
        <p:txBody>
          <a:bodyPr wrap="square" rtlCol="0">
            <a:spAutoFit/>
          </a:bodyPr>
          <a:lstStyle/>
          <a:p>
            <a:pPr>
              <a:lnSpc>
                <a:spcPts val="3600"/>
              </a:lnSpc>
            </a:pPr>
            <a:r>
              <a:rPr lang="en-US" sz="2600" dirty="0">
                <a:latin typeface="Encode Sans Light" pitchFamily="2" charset="77"/>
                <a:ea typeface="Lato Light" panose="020F0502020204030203" pitchFamily="34" charset="0"/>
                <a:cs typeface="Times New Roman" panose="02020603050405020304" pitchFamily="18" charset="0"/>
              </a:rPr>
              <a:t>Witnesses Related To Criminal Cases  Can Go To The Nearby District Or High Court Where E-court Rooms Are Already In Place Or To The It Cell Of The District Magistrate’s Office, And Indian Embassy In Case Of Foreign Nationals After Getting It Approved By The Judge.</a:t>
            </a:r>
          </a:p>
        </p:txBody>
      </p:sp>
      <p:sp>
        <p:nvSpPr>
          <p:cNvPr id="61" name="TextBox 60">
            <a:extLst>
              <a:ext uri="{FF2B5EF4-FFF2-40B4-BE49-F238E27FC236}">
                <a16:creationId xmlns:a16="http://schemas.microsoft.com/office/drawing/2014/main" id="{285A00EB-6E19-6B40-9784-DC91AD0ADC92}"/>
              </a:ext>
            </a:extLst>
          </p:cNvPr>
          <p:cNvSpPr txBox="1"/>
          <p:nvPr/>
        </p:nvSpPr>
        <p:spPr>
          <a:xfrm>
            <a:off x="1183765" y="3476323"/>
            <a:ext cx="5419708" cy="526554"/>
          </a:xfrm>
          <a:prstGeom prst="rect">
            <a:avLst/>
          </a:prstGeom>
          <a:noFill/>
        </p:spPr>
        <p:txBody>
          <a:bodyPr wrap="square" rtlCol="0">
            <a:spAutoFit/>
          </a:bodyPr>
          <a:lstStyle/>
          <a:p>
            <a:pPr>
              <a:lnSpc>
                <a:spcPts val="3600"/>
              </a:lnSpc>
            </a:pPr>
            <a:r>
              <a:rPr lang="en-US" sz="2600" dirty="0">
                <a:latin typeface="Encode Sans Light" pitchFamily="2" charset="77"/>
                <a:ea typeface="Lato Light" panose="020F0502020204030203" pitchFamily="34" charset="0"/>
                <a:cs typeface="Abhaya Libre" panose="02000603000000000000" pitchFamily="2" charset="77"/>
              </a:rPr>
              <a:t>Civil Cases can be handled from home.</a:t>
            </a:r>
          </a:p>
        </p:txBody>
      </p:sp>
      <p:sp>
        <p:nvSpPr>
          <p:cNvPr id="63" name="TextBox 62">
            <a:extLst>
              <a:ext uri="{FF2B5EF4-FFF2-40B4-BE49-F238E27FC236}">
                <a16:creationId xmlns:a16="http://schemas.microsoft.com/office/drawing/2014/main" id="{60C170A5-2BCC-1641-AC0F-97230E222901}"/>
              </a:ext>
            </a:extLst>
          </p:cNvPr>
          <p:cNvSpPr txBox="1"/>
          <p:nvPr/>
        </p:nvSpPr>
        <p:spPr>
          <a:xfrm>
            <a:off x="3292058" y="549275"/>
            <a:ext cx="5607883" cy="769441"/>
          </a:xfrm>
          <a:prstGeom prst="rect">
            <a:avLst/>
          </a:prstGeom>
          <a:noFill/>
        </p:spPr>
        <p:txBody>
          <a:bodyPr wrap="square" rtlCol="0">
            <a:spAutoFit/>
          </a:bodyPr>
          <a:lstStyle/>
          <a:p>
            <a:pPr algn="ctr"/>
            <a:r>
              <a:rPr lang="en-US" sz="4400" dirty="0">
                <a:solidFill>
                  <a:schemeClr val="tx2"/>
                </a:solidFill>
                <a:latin typeface="Abril Fatface" panose="02000503000000020003" pitchFamily="2" charset="77"/>
                <a:ea typeface="Nunito Bold" charset="0"/>
                <a:cs typeface="Mukta SemiBold" panose="020B0000000000000000" pitchFamily="34" charset="77"/>
              </a:rPr>
              <a:t>Internet Reliability</a:t>
            </a:r>
          </a:p>
        </p:txBody>
      </p:sp>
      <p:sp>
        <p:nvSpPr>
          <p:cNvPr id="3" name="Oval 2">
            <a:extLst>
              <a:ext uri="{FF2B5EF4-FFF2-40B4-BE49-F238E27FC236}">
                <a16:creationId xmlns:a16="http://schemas.microsoft.com/office/drawing/2014/main" id="{7EEAFE34-BAF1-3240-A751-ACB1209B7B8F}"/>
              </a:ext>
            </a:extLst>
          </p:cNvPr>
          <p:cNvSpPr>
            <a:spLocks noChangeAspect="1"/>
          </p:cNvSpPr>
          <p:nvPr/>
        </p:nvSpPr>
        <p:spPr>
          <a:xfrm>
            <a:off x="473627" y="2317672"/>
            <a:ext cx="216000" cy="21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11" name="Oval 10">
            <a:extLst>
              <a:ext uri="{FF2B5EF4-FFF2-40B4-BE49-F238E27FC236}">
                <a16:creationId xmlns:a16="http://schemas.microsoft.com/office/drawing/2014/main" id="{FB53689B-A9E9-A249-A11D-C529582B0A31}"/>
              </a:ext>
            </a:extLst>
          </p:cNvPr>
          <p:cNvSpPr>
            <a:spLocks noChangeAspect="1"/>
          </p:cNvSpPr>
          <p:nvPr/>
        </p:nvSpPr>
        <p:spPr>
          <a:xfrm>
            <a:off x="479673" y="3671184"/>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10" name="TextBox 9">
            <a:extLst>
              <a:ext uri="{FF2B5EF4-FFF2-40B4-BE49-F238E27FC236}">
                <a16:creationId xmlns:a16="http://schemas.microsoft.com/office/drawing/2014/main" id="{5F113AEE-3867-488F-810C-5B38A904E47D}"/>
              </a:ext>
            </a:extLst>
          </p:cNvPr>
          <p:cNvSpPr txBox="1"/>
          <p:nvPr/>
        </p:nvSpPr>
        <p:spPr>
          <a:xfrm>
            <a:off x="1065040" y="4129264"/>
            <a:ext cx="9071652" cy="1911549"/>
          </a:xfrm>
          <a:prstGeom prst="rect">
            <a:avLst/>
          </a:prstGeom>
          <a:noFill/>
        </p:spPr>
        <p:txBody>
          <a:bodyPr wrap="square" rtlCol="0">
            <a:spAutoFit/>
          </a:bodyPr>
          <a:lstStyle/>
          <a:p>
            <a:pPr>
              <a:lnSpc>
                <a:spcPts val="3600"/>
              </a:lnSpc>
            </a:pPr>
            <a:r>
              <a:rPr lang="en-US" sz="2600" dirty="0">
                <a:latin typeface="Encode Sans Light" pitchFamily="2" charset="77"/>
                <a:ea typeface="Lato Light" panose="020F0502020204030203" pitchFamily="34" charset="0"/>
                <a:cs typeface="Abhaya Libre" panose="02000603000000000000" pitchFamily="2" charset="77"/>
              </a:rPr>
              <a:t>Witness can give their statement from their home/any safe place while the prisoner’s statement can be recorded from the prison.</a:t>
            </a:r>
          </a:p>
          <a:p>
            <a:pPr>
              <a:lnSpc>
                <a:spcPts val="3600"/>
              </a:lnSpc>
            </a:pPr>
            <a:endParaRPr lang="en-US" sz="2600" dirty="0">
              <a:latin typeface="Encode Sans Light" pitchFamily="2" charset="77"/>
              <a:ea typeface="Lato Light" panose="020F0502020204030203" pitchFamily="34" charset="0"/>
              <a:cs typeface="Abhaya Libre" panose="02000603000000000000" pitchFamily="2" charset="77"/>
            </a:endParaRPr>
          </a:p>
          <a:p>
            <a:pPr>
              <a:lnSpc>
                <a:spcPts val="3600"/>
              </a:lnSpc>
            </a:pPr>
            <a:r>
              <a:rPr lang="en-US" sz="2600" dirty="0">
                <a:latin typeface="Encode Sans Light" pitchFamily="2" charset="77"/>
                <a:ea typeface="Lato Light" panose="020F0502020204030203" pitchFamily="34" charset="0"/>
                <a:cs typeface="Abhaya Libre" panose="02000603000000000000" pitchFamily="2" charset="77"/>
              </a:rPr>
              <a:t>MULTI-LINGUAL LANGUAGE SUPPORT</a:t>
            </a:r>
          </a:p>
        </p:txBody>
      </p:sp>
      <p:sp>
        <p:nvSpPr>
          <p:cNvPr id="13" name="Oval 12">
            <a:extLst>
              <a:ext uri="{FF2B5EF4-FFF2-40B4-BE49-F238E27FC236}">
                <a16:creationId xmlns:a16="http://schemas.microsoft.com/office/drawing/2014/main" id="{8616357C-1590-4945-81F3-773145C565A6}"/>
              </a:ext>
            </a:extLst>
          </p:cNvPr>
          <p:cNvSpPr>
            <a:spLocks noChangeAspect="1"/>
          </p:cNvSpPr>
          <p:nvPr/>
        </p:nvSpPr>
        <p:spPr>
          <a:xfrm>
            <a:off x="473627" y="4633214"/>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
        <p:nvSpPr>
          <p:cNvPr id="9" name="Oval 8">
            <a:extLst>
              <a:ext uri="{FF2B5EF4-FFF2-40B4-BE49-F238E27FC236}">
                <a16:creationId xmlns:a16="http://schemas.microsoft.com/office/drawing/2014/main" id="{EE7EB994-FF6B-4270-A8E8-981B570799B3}"/>
              </a:ext>
            </a:extLst>
          </p:cNvPr>
          <p:cNvSpPr>
            <a:spLocks noChangeAspect="1"/>
          </p:cNvSpPr>
          <p:nvPr/>
        </p:nvSpPr>
        <p:spPr>
          <a:xfrm>
            <a:off x="405716" y="5703244"/>
            <a:ext cx="216000" cy="216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600" dirty="0">
              <a:latin typeface="Encode Sans Light" pitchFamily="2" charset="77"/>
            </a:endParaRPr>
          </a:p>
        </p:txBody>
      </p:sp>
    </p:spTree>
    <p:extLst>
      <p:ext uri="{BB962C8B-B14F-4D97-AF65-F5344CB8AC3E}">
        <p14:creationId xmlns:p14="http://schemas.microsoft.com/office/powerpoint/2010/main" val="25888745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13223EF-3C28-CD44-8631-B0D3A78B67DB}"/>
              </a:ext>
            </a:extLst>
          </p:cNvPr>
          <p:cNvSpPr txBox="1"/>
          <p:nvPr/>
        </p:nvSpPr>
        <p:spPr>
          <a:xfrm>
            <a:off x="550863" y="549275"/>
            <a:ext cx="11090275" cy="769441"/>
          </a:xfrm>
          <a:prstGeom prst="rect">
            <a:avLst/>
          </a:prstGeom>
          <a:noFill/>
        </p:spPr>
        <p:txBody>
          <a:bodyPr wrap="square" rtlCol="0">
            <a:spAutoFit/>
          </a:bodyPr>
          <a:lstStyle/>
          <a:p>
            <a:pPr algn="ctr"/>
            <a:r>
              <a:rPr lang="en-US" sz="4400" dirty="0">
                <a:solidFill>
                  <a:schemeClr val="tx2"/>
                </a:solidFill>
                <a:latin typeface="Abril Fatface" panose="02000503000000020003" pitchFamily="2" charset="77"/>
                <a:ea typeface="Nunito Bold" charset="0"/>
                <a:cs typeface="Arima Madurai" pitchFamily="2" charset="77"/>
              </a:rPr>
              <a:t>SAVING TAXPAYER’S MONEY</a:t>
            </a:r>
          </a:p>
        </p:txBody>
      </p:sp>
      <p:sp>
        <p:nvSpPr>
          <p:cNvPr id="19" name="Freeform 1">
            <a:extLst>
              <a:ext uri="{FF2B5EF4-FFF2-40B4-BE49-F238E27FC236}">
                <a16:creationId xmlns:a16="http://schemas.microsoft.com/office/drawing/2014/main" id="{B6926347-1132-5A49-AFEE-3415F7CDC234}"/>
              </a:ext>
            </a:extLst>
          </p:cNvPr>
          <p:cNvSpPr>
            <a:spLocks noChangeArrowheads="1"/>
          </p:cNvSpPr>
          <p:nvPr/>
        </p:nvSpPr>
        <p:spPr bwMode="auto">
          <a:xfrm>
            <a:off x="5175250" y="457200"/>
            <a:ext cx="1588" cy="1588"/>
          </a:xfrm>
          <a:custGeom>
            <a:avLst/>
            <a:gdLst>
              <a:gd name="T0" fmla="*/ 3 w 4"/>
              <a:gd name="T1" fmla="*/ 0 h 1"/>
              <a:gd name="T2" fmla="*/ 0 w 4"/>
              <a:gd name="T3" fmla="*/ 0 h 1"/>
              <a:gd name="T4" fmla="*/ 0 w 4"/>
              <a:gd name="T5" fmla="*/ 0 h 1"/>
              <a:gd name="T6" fmla="*/ 3 w 4"/>
              <a:gd name="T7" fmla="*/ 0 h 1"/>
            </a:gdLst>
            <a:ahLst/>
            <a:cxnLst>
              <a:cxn ang="0">
                <a:pos x="T0" y="T1"/>
              </a:cxn>
              <a:cxn ang="0">
                <a:pos x="T2" y="T3"/>
              </a:cxn>
              <a:cxn ang="0">
                <a:pos x="T4" y="T5"/>
              </a:cxn>
              <a:cxn ang="0">
                <a:pos x="T6" y="T7"/>
              </a:cxn>
            </a:cxnLst>
            <a:rect l="0" t="0" r="r" b="b"/>
            <a:pathLst>
              <a:path w="4" h="1">
                <a:moveTo>
                  <a:pt x="3" y="0"/>
                </a:moveTo>
                <a:lnTo>
                  <a:pt x="0" y="0"/>
                </a:lnTo>
                <a:lnTo>
                  <a:pt x="0" y="0"/>
                </a:lnTo>
                <a:cubicBezTo>
                  <a:pt x="1" y="0"/>
                  <a:pt x="2" y="0"/>
                  <a:pt x="3" y="0"/>
                </a:cubicBezTo>
              </a:path>
            </a:pathLst>
          </a:custGeom>
          <a:solidFill>
            <a:srgbClr val="4646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0" name="Freeform 2">
            <a:extLst>
              <a:ext uri="{FF2B5EF4-FFF2-40B4-BE49-F238E27FC236}">
                <a16:creationId xmlns:a16="http://schemas.microsoft.com/office/drawing/2014/main" id="{192437BA-DBE6-9949-8AC3-D9BAF2EF9CE4}"/>
              </a:ext>
            </a:extLst>
          </p:cNvPr>
          <p:cNvSpPr>
            <a:spLocks noChangeArrowheads="1"/>
          </p:cNvSpPr>
          <p:nvPr/>
        </p:nvSpPr>
        <p:spPr bwMode="auto">
          <a:xfrm>
            <a:off x="5173663" y="717550"/>
            <a:ext cx="6350" cy="1588"/>
          </a:xfrm>
          <a:custGeom>
            <a:avLst/>
            <a:gdLst>
              <a:gd name="T0" fmla="*/ 9 w 17"/>
              <a:gd name="T1" fmla="*/ 0 h 1"/>
              <a:gd name="T2" fmla="*/ 9 w 17"/>
              <a:gd name="T3" fmla="*/ 0 h 1"/>
              <a:gd name="T4" fmla="*/ 15 w 17"/>
              <a:gd name="T5" fmla="*/ 0 h 1"/>
              <a:gd name="T6" fmla="*/ 15 w 17"/>
              <a:gd name="T7" fmla="*/ 0 h 1"/>
              <a:gd name="T8" fmla="*/ 9 w 17"/>
              <a:gd name="T9" fmla="*/ 0 h 1"/>
            </a:gdLst>
            <a:ahLst/>
            <a:cxnLst>
              <a:cxn ang="0">
                <a:pos x="T0" y="T1"/>
              </a:cxn>
              <a:cxn ang="0">
                <a:pos x="T2" y="T3"/>
              </a:cxn>
              <a:cxn ang="0">
                <a:pos x="T4" y="T5"/>
              </a:cxn>
              <a:cxn ang="0">
                <a:pos x="T6" y="T7"/>
              </a:cxn>
              <a:cxn ang="0">
                <a:pos x="T8" y="T9"/>
              </a:cxn>
            </a:cxnLst>
            <a:rect l="0" t="0" r="r" b="b"/>
            <a:pathLst>
              <a:path w="17" h="1">
                <a:moveTo>
                  <a:pt x="9" y="0"/>
                </a:moveTo>
                <a:lnTo>
                  <a:pt x="9" y="0"/>
                </a:lnTo>
                <a:cubicBezTo>
                  <a:pt x="11" y="0"/>
                  <a:pt x="13" y="0"/>
                  <a:pt x="15" y="0"/>
                </a:cubicBezTo>
                <a:lnTo>
                  <a:pt x="15" y="0"/>
                </a:lnTo>
                <a:cubicBezTo>
                  <a:pt x="16" y="0"/>
                  <a:pt x="0" y="0"/>
                  <a:pt x="9" y="0"/>
                </a:cubicBezTo>
              </a:path>
            </a:pathLst>
          </a:custGeom>
          <a:solidFill>
            <a:srgbClr val="4646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4" name="Freeform 6">
            <a:extLst>
              <a:ext uri="{FF2B5EF4-FFF2-40B4-BE49-F238E27FC236}">
                <a16:creationId xmlns:a16="http://schemas.microsoft.com/office/drawing/2014/main" id="{2B8107D7-4D0B-0F4F-ACCC-FF33C71E38D8}"/>
              </a:ext>
            </a:extLst>
          </p:cNvPr>
          <p:cNvSpPr>
            <a:spLocks noChangeArrowheads="1"/>
          </p:cNvSpPr>
          <p:nvPr/>
        </p:nvSpPr>
        <p:spPr bwMode="auto">
          <a:xfrm>
            <a:off x="6308725" y="6142038"/>
            <a:ext cx="1588" cy="1587"/>
          </a:xfrm>
          <a:custGeom>
            <a:avLst/>
            <a:gdLst>
              <a:gd name="T0" fmla="*/ 0 w 1"/>
              <a:gd name="T1" fmla="*/ 0 h 2"/>
              <a:gd name="T2" fmla="*/ 0 w 1"/>
              <a:gd name="T3" fmla="*/ 0 h 2"/>
              <a:gd name="T4" fmla="*/ 0 w 1"/>
              <a:gd name="T5" fmla="*/ 1 h 2"/>
              <a:gd name="T6" fmla="*/ 0 w 1"/>
              <a:gd name="T7" fmla="*/ 1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lnTo>
                  <a:pt x="0" y="0"/>
                </a:lnTo>
                <a:cubicBezTo>
                  <a:pt x="0" y="1"/>
                  <a:pt x="0" y="1"/>
                  <a:pt x="0" y="1"/>
                </a:cubicBezTo>
                <a:lnTo>
                  <a:pt x="0" y="1"/>
                </a:lnTo>
                <a:lnTo>
                  <a:pt x="0" y="0"/>
                </a:lnTo>
              </a:path>
            </a:pathLst>
          </a:custGeom>
          <a:solidFill>
            <a:srgbClr val="464647"/>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a:p>
        </p:txBody>
      </p:sp>
      <p:sp>
        <p:nvSpPr>
          <p:cNvPr id="2" name="TextBox 1">
            <a:extLst>
              <a:ext uri="{FF2B5EF4-FFF2-40B4-BE49-F238E27FC236}">
                <a16:creationId xmlns:a16="http://schemas.microsoft.com/office/drawing/2014/main" id="{A77CDC9B-9EAB-453B-BA6F-DF3BCF65A6D3}"/>
              </a:ext>
            </a:extLst>
          </p:cNvPr>
          <p:cNvSpPr txBox="1"/>
          <p:nvPr/>
        </p:nvSpPr>
        <p:spPr>
          <a:xfrm>
            <a:off x="668599" y="2085619"/>
            <a:ext cx="11615737" cy="1569660"/>
          </a:xfrm>
          <a:prstGeom prst="rect">
            <a:avLst/>
          </a:prstGeom>
          <a:noFill/>
        </p:spPr>
        <p:txBody>
          <a:bodyPr wrap="square" rtlCol="0">
            <a:spAutoFit/>
          </a:bodyPr>
          <a:lstStyle/>
          <a:p>
            <a:r>
              <a:rPr lang="en-IN" sz="3200" dirty="0"/>
              <a:t>RS. 1000 PER INMATE IS SPENT AND THERE ARE TOTAL 46 LAKHS INMATES ARE TRANSPORTED EVERY YEAR FOR COURT HEARINGS. OUR PROJECT WILL SAVE AROUND RS 460 CRORE.</a:t>
            </a:r>
          </a:p>
        </p:txBody>
      </p:sp>
      <p:sp>
        <p:nvSpPr>
          <p:cNvPr id="7" name="TextBox 6">
            <a:extLst>
              <a:ext uri="{FF2B5EF4-FFF2-40B4-BE49-F238E27FC236}">
                <a16:creationId xmlns:a16="http://schemas.microsoft.com/office/drawing/2014/main" id="{7F963A10-9E51-4747-89FF-AFE84E79E776}"/>
              </a:ext>
            </a:extLst>
          </p:cNvPr>
          <p:cNvSpPr txBox="1"/>
          <p:nvPr/>
        </p:nvSpPr>
        <p:spPr>
          <a:xfrm>
            <a:off x="776659" y="4195983"/>
            <a:ext cx="10861115" cy="1569660"/>
          </a:xfrm>
          <a:prstGeom prst="rect">
            <a:avLst/>
          </a:prstGeom>
          <a:noFill/>
        </p:spPr>
        <p:txBody>
          <a:bodyPr wrap="none" rtlCol="0">
            <a:spAutoFit/>
          </a:bodyPr>
          <a:lstStyle/>
          <a:p>
            <a:r>
              <a:rPr lang="en-IN" sz="3200" dirty="0">
                <a:solidFill>
                  <a:schemeClr val="tx2"/>
                </a:solidFill>
              </a:rPr>
              <a:t>PROTECTION OF A WITNESS IS VERY IMPORTANT BUT IT COMES </a:t>
            </a:r>
          </a:p>
          <a:p>
            <a:r>
              <a:rPr lang="en-IN" sz="3200" dirty="0">
                <a:solidFill>
                  <a:schemeClr val="tx2"/>
                </a:solidFill>
              </a:rPr>
              <a:t>WITH A HUGE COST IT COSTS APPROXIMATELY 4-5 LAKH TO </a:t>
            </a:r>
          </a:p>
          <a:p>
            <a:r>
              <a:rPr lang="en-IN" sz="3200" dirty="0">
                <a:solidFill>
                  <a:schemeClr val="tx2"/>
                </a:solidFill>
              </a:rPr>
              <a:t>PROTECT JUST ONE WITNESS FOR A YEAR </a:t>
            </a:r>
          </a:p>
        </p:txBody>
      </p:sp>
    </p:spTree>
    <p:extLst>
      <p:ext uri="{BB962C8B-B14F-4D97-AF65-F5344CB8AC3E}">
        <p14:creationId xmlns:p14="http://schemas.microsoft.com/office/powerpoint/2010/main" val="258002570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Box 205"/>
          <p:cNvSpPr txBox="1"/>
          <p:nvPr/>
        </p:nvSpPr>
        <p:spPr>
          <a:xfrm>
            <a:off x="550863" y="549275"/>
            <a:ext cx="11090275" cy="769441"/>
          </a:xfrm>
          <a:prstGeom prst="rect">
            <a:avLst/>
          </a:prstGeom>
          <a:noFill/>
        </p:spPr>
        <p:txBody>
          <a:bodyPr wrap="square" rtlCol="0">
            <a:spAutoFit/>
          </a:bodyPr>
          <a:lstStyle/>
          <a:p>
            <a:pPr algn="ctr"/>
            <a:r>
              <a:rPr lang="en-US" sz="4400" dirty="0">
                <a:solidFill>
                  <a:schemeClr val="bg1"/>
                </a:solidFill>
                <a:latin typeface="Abril Fatface" panose="02000503000000020003" pitchFamily="2" charset="77"/>
                <a:ea typeface="Nunito Bold" charset="0"/>
                <a:cs typeface="Arima Madurai Black" pitchFamily="2" charset="77"/>
              </a:rPr>
              <a:t>WITNESS PROTECTION</a:t>
            </a:r>
          </a:p>
        </p:txBody>
      </p:sp>
      <p:sp>
        <p:nvSpPr>
          <p:cNvPr id="3" name="TextBox 2">
            <a:extLst>
              <a:ext uri="{FF2B5EF4-FFF2-40B4-BE49-F238E27FC236}">
                <a16:creationId xmlns:a16="http://schemas.microsoft.com/office/drawing/2014/main" id="{380C0278-18A2-4F61-BF39-E1431658C855}"/>
              </a:ext>
            </a:extLst>
          </p:cNvPr>
          <p:cNvSpPr txBox="1"/>
          <p:nvPr/>
        </p:nvSpPr>
        <p:spPr>
          <a:xfrm>
            <a:off x="732293" y="4346522"/>
            <a:ext cx="9792296" cy="830997"/>
          </a:xfrm>
          <a:prstGeom prst="rect">
            <a:avLst/>
          </a:prstGeom>
          <a:noFill/>
        </p:spPr>
        <p:txBody>
          <a:bodyPr wrap="none" rtlCol="0">
            <a:spAutoFit/>
          </a:bodyPr>
          <a:lstStyle/>
          <a:p>
            <a:r>
              <a:rPr lang="en-IN" sz="2400" dirty="0">
                <a:solidFill>
                  <a:schemeClr val="bg1"/>
                </a:solidFill>
              </a:rPr>
              <a:t>THERE ARE AROUND 51,000 COMPLAINTS REGISTERED YEARLY AGAINST THE </a:t>
            </a:r>
          </a:p>
          <a:p>
            <a:r>
              <a:rPr lang="en-IN" sz="2400" dirty="0">
                <a:solidFill>
                  <a:schemeClr val="bg1"/>
                </a:solidFill>
              </a:rPr>
              <a:t>POLICE OFFICERS IN CHARGE OF THE PROTECTION OF THE WITNESS</a:t>
            </a:r>
          </a:p>
        </p:txBody>
      </p:sp>
      <p:sp>
        <p:nvSpPr>
          <p:cNvPr id="4" name="TextBox 3">
            <a:extLst>
              <a:ext uri="{FF2B5EF4-FFF2-40B4-BE49-F238E27FC236}">
                <a16:creationId xmlns:a16="http://schemas.microsoft.com/office/drawing/2014/main" id="{D8C1D1CF-D2BB-4BB1-B113-F340535A5D4C}"/>
              </a:ext>
            </a:extLst>
          </p:cNvPr>
          <p:cNvSpPr txBox="1"/>
          <p:nvPr/>
        </p:nvSpPr>
        <p:spPr>
          <a:xfrm>
            <a:off x="861133" y="1680481"/>
            <a:ext cx="9534617" cy="2308324"/>
          </a:xfrm>
          <a:prstGeom prst="rect">
            <a:avLst/>
          </a:prstGeom>
          <a:noFill/>
        </p:spPr>
        <p:txBody>
          <a:bodyPr wrap="square" rtlCol="0">
            <a:spAutoFit/>
          </a:bodyPr>
          <a:lstStyle/>
          <a:p>
            <a:r>
              <a:rPr lang="en-IN" sz="2400" dirty="0">
                <a:solidFill>
                  <a:schemeClr val="bg1"/>
                </a:solidFill>
              </a:rPr>
              <a:t>IN SPECIAL LAWS THE LEGILATURE INCLUDING : </a:t>
            </a:r>
          </a:p>
          <a:p>
            <a:r>
              <a:rPr lang="en-IN" sz="2400" dirty="0">
                <a:solidFill>
                  <a:schemeClr val="bg1"/>
                </a:solidFill>
              </a:rPr>
              <a:t>	TERRORIST AND DISRUPTIVE ACTIVITIES ACT,1985</a:t>
            </a:r>
          </a:p>
          <a:p>
            <a:r>
              <a:rPr lang="en-IN" sz="2400" dirty="0">
                <a:solidFill>
                  <a:schemeClr val="bg1"/>
                </a:solidFill>
              </a:rPr>
              <a:t>	PREVENTION OF TERRORISM ACT,2002</a:t>
            </a:r>
          </a:p>
          <a:p>
            <a:r>
              <a:rPr lang="en-IN" sz="2400" dirty="0">
                <a:solidFill>
                  <a:schemeClr val="bg1"/>
                </a:solidFill>
              </a:rPr>
              <a:t>	 WHISTLEBLOWER PROTECTION ACT,2014</a:t>
            </a:r>
          </a:p>
          <a:p>
            <a:r>
              <a:rPr lang="en-IN" sz="2400" dirty="0">
                <a:solidFill>
                  <a:schemeClr val="bg1"/>
                </a:solidFill>
              </a:rPr>
              <a:t>	UNLAWFUL ACTIVITIES PREVENTION AMENDMENT ACT,2019</a:t>
            </a:r>
          </a:p>
          <a:p>
            <a:r>
              <a:rPr lang="en-IN" sz="2400" dirty="0">
                <a:solidFill>
                  <a:schemeClr val="bg1"/>
                </a:solidFill>
              </a:rPr>
              <a:t>	</a:t>
            </a:r>
          </a:p>
        </p:txBody>
      </p:sp>
    </p:spTree>
    <p:extLst>
      <p:ext uri="{BB962C8B-B14F-4D97-AF65-F5344CB8AC3E}">
        <p14:creationId xmlns:p14="http://schemas.microsoft.com/office/powerpoint/2010/main" val="9029976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7DC8F3-B64C-4994-9C2E-A729C7B02D61}"/>
              </a:ext>
            </a:extLst>
          </p:cNvPr>
          <p:cNvSpPr txBox="1"/>
          <p:nvPr/>
        </p:nvSpPr>
        <p:spPr>
          <a:xfrm flipH="1">
            <a:off x="1341858" y="1891281"/>
            <a:ext cx="8583376" cy="1569660"/>
          </a:xfrm>
          <a:prstGeom prst="rect">
            <a:avLst/>
          </a:prstGeom>
          <a:noFill/>
        </p:spPr>
        <p:txBody>
          <a:bodyPr wrap="square" rtlCol="0">
            <a:spAutoFit/>
          </a:bodyPr>
          <a:lstStyle/>
          <a:p>
            <a:r>
              <a:rPr lang="en-IN" sz="3200" b="1" dirty="0">
                <a:solidFill>
                  <a:schemeClr val="bg1"/>
                </a:solidFill>
              </a:rPr>
              <a:t>THOSE SPECIAL CASES THAT ARE NEVER REGISTERED MAY BE DUE TO ANYTYPE OF FEAR CAN GET JUSTICE.</a:t>
            </a:r>
          </a:p>
        </p:txBody>
      </p:sp>
    </p:spTree>
    <p:extLst>
      <p:ext uri="{BB962C8B-B14F-4D97-AF65-F5344CB8AC3E}">
        <p14:creationId xmlns:p14="http://schemas.microsoft.com/office/powerpoint/2010/main" val="2455547353"/>
      </p:ext>
    </p:extLst>
  </p:cSld>
  <p:clrMapOvr>
    <a:masterClrMapping/>
  </p:clrMapOvr>
</p:sld>
</file>

<file path=ppt/theme/theme1.xml><?xml version="1.0" encoding="utf-8"?>
<a:theme xmlns:a="http://schemas.openxmlformats.org/drawingml/2006/main" name="Office Theme">
  <a:themeElements>
    <a:clrScheme name="PTIFY - Evelyn - Light">
      <a:dk1>
        <a:srgbClr val="F5F5F5"/>
      </a:dk1>
      <a:lt1>
        <a:srgbClr val="404040"/>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4777</TotalTime>
  <Words>437</Words>
  <Application>Microsoft Office PowerPoint</Application>
  <PresentationFormat>Widescreen</PresentationFormat>
  <Paragraphs>57</Paragraphs>
  <Slides>12</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Abril Fatface</vt:lpstr>
      <vt:lpstr>Arial</vt:lpstr>
      <vt:lpstr>Bahnschrift SemiBold</vt:lpstr>
      <vt:lpstr>Calibri</vt:lpstr>
      <vt:lpstr>Calibri Light</vt:lpstr>
      <vt:lpstr>Encode Sans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Rachit</cp:lastModifiedBy>
  <cp:revision>326</cp:revision>
  <dcterms:created xsi:type="dcterms:W3CDTF">2018-12-21T22:04:22Z</dcterms:created>
  <dcterms:modified xsi:type="dcterms:W3CDTF">2020-08-12T22:03:15Z</dcterms:modified>
</cp:coreProperties>
</file>